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8/14/2018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8/14/2018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C59B9-AD9A-45F7-845F-3459D1E71A2D}"/>
              </a:ext>
            </a:extLst>
          </p:cNvPr>
          <p:cNvSpPr>
            <a:spLocks noGrp="1"/>
          </p:cNvSpPr>
          <p:nvPr>
            <p:ph type="ctrTitle"/>
          </p:nvPr>
        </p:nvSpPr>
        <p:spPr/>
        <p:txBody>
          <a:bodyPr>
            <a:normAutofit/>
          </a:bodyPr>
          <a:lstStyle/>
          <a:p>
            <a:r>
              <a:rPr lang="en-US" dirty="0"/>
              <a:t>Reading a College textbook</a:t>
            </a:r>
          </a:p>
        </p:txBody>
      </p:sp>
      <p:sp>
        <p:nvSpPr>
          <p:cNvPr id="3" name="Subtitle 2">
            <a:extLst>
              <a:ext uri="{FF2B5EF4-FFF2-40B4-BE49-F238E27FC236}">
                <a16:creationId xmlns:a16="http://schemas.microsoft.com/office/drawing/2014/main" id="{7E00F46C-32B0-417F-8B19-1F51031A6667}"/>
              </a:ext>
            </a:extLst>
          </p:cNvPr>
          <p:cNvSpPr>
            <a:spLocks noGrp="1"/>
          </p:cNvSpPr>
          <p:nvPr>
            <p:ph type="subTitle" idx="1"/>
          </p:nvPr>
        </p:nvSpPr>
        <p:spPr/>
        <p:txBody>
          <a:bodyPr/>
          <a:lstStyle/>
          <a:p>
            <a:r>
              <a:rPr lang="en-US" dirty="0"/>
              <a:t>From Cornell college</a:t>
            </a:r>
          </a:p>
        </p:txBody>
      </p:sp>
    </p:spTree>
    <p:extLst>
      <p:ext uri="{BB962C8B-B14F-4D97-AF65-F5344CB8AC3E}">
        <p14:creationId xmlns:p14="http://schemas.microsoft.com/office/powerpoint/2010/main" val="385029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891C2-EB30-4254-A925-3FF4D7B19161}"/>
              </a:ext>
            </a:extLst>
          </p:cNvPr>
          <p:cNvSpPr>
            <a:spLocks noGrp="1"/>
          </p:cNvSpPr>
          <p:nvPr>
            <p:ph type="title"/>
          </p:nvPr>
        </p:nvSpPr>
        <p:spPr/>
        <p:txBody>
          <a:bodyPr>
            <a:normAutofit/>
          </a:bodyPr>
          <a:lstStyle/>
          <a:p>
            <a:r>
              <a:rPr lang="en-US" sz="4800" dirty="0"/>
              <a:t>Remember…</a:t>
            </a:r>
          </a:p>
        </p:txBody>
      </p:sp>
      <p:sp>
        <p:nvSpPr>
          <p:cNvPr id="3" name="Content Placeholder 2">
            <a:extLst>
              <a:ext uri="{FF2B5EF4-FFF2-40B4-BE49-F238E27FC236}">
                <a16:creationId xmlns:a16="http://schemas.microsoft.com/office/drawing/2014/main" id="{0A67D924-8584-4796-B0A0-6B8D1AEA3897}"/>
              </a:ext>
            </a:extLst>
          </p:cNvPr>
          <p:cNvSpPr>
            <a:spLocks noGrp="1"/>
          </p:cNvSpPr>
          <p:nvPr>
            <p:ph idx="1"/>
          </p:nvPr>
        </p:nvSpPr>
        <p:spPr/>
        <p:txBody>
          <a:bodyPr>
            <a:normAutofit lnSpcReduction="10000"/>
          </a:bodyPr>
          <a:lstStyle/>
          <a:p>
            <a:r>
              <a:rPr lang="en-US" sz="2800" dirty="0"/>
              <a:t>I am not giving you busy work… you are responsible for content!!</a:t>
            </a:r>
          </a:p>
          <a:p>
            <a:r>
              <a:rPr lang="en-US" sz="2800" dirty="0"/>
              <a:t>If it is not making sense, read it out loud.</a:t>
            </a:r>
          </a:p>
          <a:p>
            <a:r>
              <a:rPr lang="en-US" sz="2800" dirty="0"/>
              <a:t>Keep notes in YOUR OWN WORDS not the book’s</a:t>
            </a:r>
          </a:p>
          <a:p>
            <a:r>
              <a:rPr lang="en-US" sz="2800" dirty="0"/>
              <a:t>Look up any vocabulary you are unfamiliar with and write it down on a post-it and place in the margins!</a:t>
            </a:r>
          </a:p>
        </p:txBody>
      </p:sp>
    </p:spTree>
    <p:extLst>
      <p:ext uri="{BB962C8B-B14F-4D97-AF65-F5344CB8AC3E}">
        <p14:creationId xmlns:p14="http://schemas.microsoft.com/office/powerpoint/2010/main" val="197371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980EE-224D-43D9-BD58-DCFDA1E92AF1}"/>
              </a:ext>
            </a:extLst>
          </p:cNvPr>
          <p:cNvSpPr>
            <a:spLocks noGrp="1"/>
          </p:cNvSpPr>
          <p:nvPr>
            <p:ph type="title"/>
          </p:nvPr>
        </p:nvSpPr>
        <p:spPr/>
        <p:txBody>
          <a:bodyPr>
            <a:normAutofit/>
          </a:bodyPr>
          <a:lstStyle/>
          <a:p>
            <a:r>
              <a:rPr lang="en-US" sz="4800" dirty="0"/>
              <a:t>The problem</a:t>
            </a:r>
          </a:p>
        </p:txBody>
      </p:sp>
      <p:sp>
        <p:nvSpPr>
          <p:cNvPr id="3" name="Content Placeholder 2">
            <a:extLst>
              <a:ext uri="{FF2B5EF4-FFF2-40B4-BE49-F238E27FC236}">
                <a16:creationId xmlns:a16="http://schemas.microsoft.com/office/drawing/2014/main" id="{B32E52EF-F363-4F66-8A29-A45E8E1EC0B2}"/>
              </a:ext>
            </a:extLst>
          </p:cNvPr>
          <p:cNvSpPr>
            <a:spLocks noGrp="1"/>
          </p:cNvSpPr>
          <p:nvPr>
            <p:ph idx="1"/>
          </p:nvPr>
        </p:nvSpPr>
        <p:spPr/>
        <p:txBody>
          <a:bodyPr/>
          <a:lstStyle/>
          <a:p>
            <a:r>
              <a:rPr lang="en-US" dirty="0"/>
              <a:t>Many students pick up book and read 50 pages front to back</a:t>
            </a:r>
          </a:p>
          <a:p>
            <a:r>
              <a:rPr lang="en-US" dirty="0"/>
              <a:t>Problem: struggle to participate in discussions and on quizzes/tests</a:t>
            </a:r>
          </a:p>
          <a:p>
            <a:endParaRPr lang="en-US" dirty="0"/>
          </a:p>
          <a:p>
            <a:r>
              <a:rPr lang="en-US" dirty="0"/>
              <a:t>In order to succeed, you must follow an easy system to break down the information in segments, and help you identify the main ideas.</a:t>
            </a:r>
          </a:p>
        </p:txBody>
      </p:sp>
    </p:spTree>
    <p:extLst>
      <p:ext uri="{BB962C8B-B14F-4D97-AF65-F5344CB8AC3E}">
        <p14:creationId xmlns:p14="http://schemas.microsoft.com/office/powerpoint/2010/main" val="195699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90E6-954B-4C6C-8F3C-CACCDE359B94}"/>
              </a:ext>
            </a:extLst>
          </p:cNvPr>
          <p:cNvSpPr>
            <a:spLocks noGrp="1"/>
          </p:cNvSpPr>
          <p:nvPr>
            <p:ph type="title"/>
          </p:nvPr>
        </p:nvSpPr>
        <p:spPr/>
        <p:txBody>
          <a:bodyPr>
            <a:normAutofit/>
          </a:bodyPr>
          <a:lstStyle/>
          <a:p>
            <a:r>
              <a:rPr lang="en-US" sz="4800" dirty="0"/>
              <a:t>The Basics</a:t>
            </a:r>
          </a:p>
        </p:txBody>
      </p:sp>
      <p:sp>
        <p:nvSpPr>
          <p:cNvPr id="3" name="Content Placeholder 2">
            <a:extLst>
              <a:ext uri="{FF2B5EF4-FFF2-40B4-BE49-F238E27FC236}">
                <a16:creationId xmlns:a16="http://schemas.microsoft.com/office/drawing/2014/main" id="{F557A3CE-0347-4A34-A199-BEAD33CB27BF}"/>
              </a:ext>
            </a:extLst>
          </p:cNvPr>
          <p:cNvSpPr>
            <a:spLocks noGrp="1"/>
          </p:cNvSpPr>
          <p:nvPr>
            <p:ph idx="1"/>
          </p:nvPr>
        </p:nvSpPr>
        <p:spPr/>
        <p:txBody>
          <a:bodyPr>
            <a:normAutofit fontScale="92500"/>
          </a:bodyPr>
          <a:lstStyle/>
          <a:p>
            <a:r>
              <a:rPr lang="en-US" sz="2400" dirty="0"/>
              <a:t>Multiply the number of pages you have to read by 5 minutes.  That is the amount of time the average college student needs to spend on their reading assignment. </a:t>
            </a:r>
          </a:p>
          <a:p>
            <a:r>
              <a:rPr lang="en-US" sz="2400" dirty="0"/>
              <a:t>Divide the reading into 10-page chunks.  </a:t>
            </a:r>
          </a:p>
          <a:p>
            <a:r>
              <a:rPr lang="en-US" sz="2400" dirty="0"/>
              <a:t>Have a highlighter in hand, a pen or pencil and paper or notecards (depending on your preference).  Writing in the book itself is highly recommended, but if you have some reason for not doing that, you might also want post-its and use those on each page in place of writing in the book.  </a:t>
            </a:r>
          </a:p>
        </p:txBody>
      </p:sp>
    </p:spTree>
    <p:extLst>
      <p:ext uri="{BB962C8B-B14F-4D97-AF65-F5344CB8AC3E}">
        <p14:creationId xmlns:p14="http://schemas.microsoft.com/office/powerpoint/2010/main" val="379158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0C1FC-AD15-4A65-A492-33ED1E154189}"/>
              </a:ext>
            </a:extLst>
          </p:cNvPr>
          <p:cNvSpPr>
            <a:spLocks noGrp="1"/>
          </p:cNvSpPr>
          <p:nvPr>
            <p:ph type="title"/>
          </p:nvPr>
        </p:nvSpPr>
        <p:spPr/>
        <p:txBody>
          <a:bodyPr>
            <a:normAutofit/>
          </a:bodyPr>
          <a:lstStyle/>
          <a:p>
            <a:r>
              <a:rPr lang="en-US" sz="4800" dirty="0"/>
              <a:t>The System</a:t>
            </a:r>
          </a:p>
        </p:txBody>
      </p:sp>
      <p:sp>
        <p:nvSpPr>
          <p:cNvPr id="3" name="Content Placeholder 2">
            <a:extLst>
              <a:ext uri="{FF2B5EF4-FFF2-40B4-BE49-F238E27FC236}">
                <a16:creationId xmlns:a16="http://schemas.microsoft.com/office/drawing/2014/main" id="{9774FEDC-35FE-4ED9-A6EC-8C3511FF3D46}"/>
              </a:ext>
            </a:extLst>
          </p:cNvPr>
          <p:cNvSpPr>
            <a:spLocks noGrp="1"/>
          </p:cNvSpPr>
          <p:nvPr>
            <p:ph idx="1"/>
          </p:nvPr>
        </p:nvSpPr>
        <p:spPr/>
        <p:txBody>
          <a:bodyPr/>
          <a:lstStyle/>
          <a:p>
            <a:r>
              <a:rPr lang="en-US" sz="2800" dirty="0"/>
              <a:t>The system: </a:t>
            </a:r>
            <a:r>
              <a:rPr lang="en-US" sz="2800" b="1" dirty="0"/>
              <a:t>P2R</a:t>
            </a:r>
            <a:endParaRPr lang="en-US" sz="2800" dirty="0"/>
          </a:p>
          <a:p>
            <a:r>
              <a:rPr lang="en-US" sz="2800" dirty="0"/>
              <a:t>Preview</a:t>
            </a:r>
          </a:p>
          <a:p>
            <a:r>
              <a:rPr lang="en-US" sz="2800" dirty="0"/>
              <a:t>Read Actively (includes reading, highlighting, note-taking)</a:t>
            </a:r>
          </a:p>
          <a:p>
            <a:r>
              <a:rPr lang="en-US" sz="2800" dirty="0"/>
              <a:t>Review </a:t>
            </a:r>
          </a:p>
          <a:p>
            <a:pPr lvl="1"/>
            <a:r>
              <a:rPr lang="en-US" sz="2600" dirty="0"/>
              <a:t>Read book once, notes multiple times</a:t>
            </a:r>
          </a:p>
          <a:p>
            <a:endParaRPr lang="en-US" dirty="0"/>
          </a:p>
        </p:txBody>
      </p:sp>
    </p:spTree>
    <p:extLst>
      <p:ext uri="{BB962C8B-B14F-4D97-AF65-F5344CB8AC3E}">
        <p14:creationId xmlns:p14="http://schemas.microsoft.com/office/powerpoint/2010/main" val="188760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6985A-09A1-4829-B9B1-9F80ADD97806}"/>
              </a:ext>
            </a:extLst>
          </p:cNvPr>
          <p:cNvSpPr>
            <a:spLocks noGrp="1"/>
          </p:cNvSpPr>
          <p:nvPr>
            <p:ph type="title"/>
          </p:nvPr>
        </p:nvSpPr>
        <p:spPr/>
        <p:txBody>
          <a:bodyPr>
            <a:normAutofit/>
          </a:bodyPr>
          <a:lstStyle/>
          <a:p>
            <a:r>
              <a:rPr lang="en-US" sz="4800" dirty="0"/>
              <a:t>Preview</a:t>
            </a:r>
          </a:p>
        </p:txBody>
      </p:sp>
      <p:sp>
        <p:nvSpPr>
          <p:cNvPr id="3" name="Content Placeholder 2">
            <a:extLst>
              <a:ext uri="{FF2B5EF4-FFF2-40B4-BE49-F238E27FC236}">
                <a16:creationId xmlns:a16="http://schemas.microsoft.com/office/drawing/2014/main" id="{95BBDE5B-EA8D-4355-9A1D-2B26E88AEE4A}"/>
              </a:ext>
            </a:extLst>
          </p:cNvPr>
          <p:cNvSpPr>
            <a:spLocks noGrp="1"/>
          </p:cNvSpPr>
          <p:nvPr>
            <p:ph idx="1"/>
          </p:nvPr>
        </p:nvSpPr>
        <p:spPr/>
        <p:txBody>
          <a:bodyPr>
            <a:normAutofit/>
          </a:bodyPr>
          <a:lstStyle/>
          <a:p>
            <a:r>
              <a:rPr lang="en-US" sz="2400" dirty="0"/>
              <a:t>Start by looking at the beginning of your 10-page chunk.  </a:t>
            </a:r>
          </a:p>
          <a:p>
            <a:r>
              <a:rPr lang="en-US" sz="2400" dirty="0"/>
              <a:t>Read section titles.  If no titles, read first lines of paragraphs.  </a:t>
            </a:r>
          </a:p>
          <a:p>
            <a:r>
              <a:rPr lang="en-US" sz="2400" dirty="0"/>
              <a:t>Read the last paragraph.  </a:t>
            </a:r>
          </a:p>
          <a:p>
            <a:r>
              <a:rPr lang="en-US" sz="2400" dirty="0"/>
              <a:t>Glance over charts or photos used on the pages.  (SOURCE LINES)</a:t>
            </a:r>
          </a:p>
          <a:p>
            <a:r>
              <a:rPr lang="en-US" sz="2400" dirty="0"/>
              <a:t>Read study questions or summaries that might be given at the end of the chunk of pages.</a:t>
            </a:r>
            <a:r>
              <a:rPr lang="en-US" dirty="0"/>
              <a:t> </a:t>
            </a:r>
          </a:p>
        </p:txBody>
      </p:sp>
    </p:spTree>
    <p:extLst>
      <p:ext uri="{BB962C8B-B14F-4D97-AF65-F5344CB8AC3E}">
        <p14:creationId xmlns:p14="http://schemas.microsoft.com/office/powerpoint/2010/main" val="312828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00099-3FDE-43A0-A11B-1D2808CC13E3}"/>
              </a:ext>
            </a:extLst>
          </p:cNvPr>
          <p:cNvSpPr>
            <a:spLocks noGrp="1"/>
          </p:cNvSpPr>
          <p:nvPr>
            <p:ph type="title"/>
          </p:nvPr>
        </p:nvSpPr>
        <p:spPr/>
        <p:txBody>
          <a:bodyPr>
            <a:normAutofit/>
          </a:bodyPr>
          <a:lstStyle/>
          <a:p>
            <a:r>
              <a:rPr lang="en-US" sz="4800" dirty="0"/>
              <a:t>Preview</a:t>
            </a:r>
          </a:p>
        </p:txBody>
      </p:sp>
      <p:sp>
        <p:nvSpPr>
          <p:cNvPr id="3" name="Content Placeholder 2">
            <a:extLst>
              <a:ext uri="{FF2B5EF4-FFF2-40B4-BE49-F238E27FC236}">
                <a16:creationId xmlns:a16="http://schemas.microsoft.com/office/drawing/2014/main" id="{2D646C2D-874D-4AFC-AA03-8AE994803408}"/>
              </a:ext>
            </a:extLst>
          </p:cNvPr>
          <p:cNvSpPr>
            <a:spLocks noGrp="1"/>
          </p:cNvSpPr>
          <p:nvPr>
            <p:ph idx="1"/>
          </p:nvPr>
        </p:nvSpPr>
        <p:spPr/>
        <p:txBody>
          <a:bodyPr>
            <a:normAutofit lnSpcReduction="10000"/>
          </a:bodyPr>
          <a:lstStyle/>
          <a:p>
            <a:r>
              <a:rPr lang="en-US" sz="2800" dirty="0"/>
              <a:t>Questions to ask yourself: </a:t>
            </a:r>
          </a:p>
          <a:p>
            <a:r>
              <a:rPr lang="en-US" sz="2800" dirty="0"/>
              <a:t>What do you think will be the main topic of that section?  </a:t>
            </a:r>
          </a:p>
          <a:p>
            <a:r>
              <a:rPr lang="en-US" sz="2800" dirty="0"/>
              <a:t>What do you already know about it from your childhood, past courses or other readings in this current class?  </a:t>
            </a:r>
          </a:p>
          <a:p>
            <a:r>
              <a:rPr lang="en-US" sz="2800" dirty="0"/>
              <a:t>What is your biggest question right now--what more do you need to know?</a:t>
            </a:r>
          </a:p>
        </p:txBody>
      </p:sp>
    </p:spTree>
    <p:extLst>
      <p:ext uri="{BB962C8B-B14F-4D97-AF65-F5344CB8AC3E}">
        <p14:creationId xmlns:p14="http://schemas.microsoft.com/office/powerpoint/2010/main" val="56634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B72FD-85C9-4C5B-895A-48580B8A038B}"/>
              </a:ext>
            </a:extLst>
          </p:cNvPr>
          <p:cNvSpPr>
            <a:spLocks noGrp="1"/>
          </p:cNvSpPr>
          <p:nvPr>
            <p:ph type="title"/>
          </p:nvPr>
        </p:nvSpPr>
        <p:spPr/>
        <p:txBody>
          <a:bodyPr>
            <a:normAutofit/>
          </a:bodyPr>
          <a:lstStyle/>
          <a:p>
            <a:r>
              <a:rPr lang="en-US" sz="4800" dirty="0"/>
              <a:t>Read Actively</a:t>
            </a:r>
          </a:p>
        </p:txBody>
      </p:sp>
      <p:sp>
        <p:nvSpPr>
          <p:cNvPr id="3" name="Content Placeholder 2">
            <a:extLst>
              <a:ext uri="{FF2B5EF4-FFF2-40B4-BE49-F238E27FC236}">
                <a16:creationId xmlns:a16="http://schemas.microsoft.com/office/drawing/2014/main" id="{3D11103E-EC1F-4E26-9B3A-1B1038496361}"/>
              </a:ext>
            </a:extLst>
          </p:cNvPr>
          <p:cNvSpPr>
            <a:spLocks noGrp="1"/>
          </p:cNvSpPr>
          <p:nvPr>
            <p:ph idx="1"/>
          </p:nvPr>
        </p:nvSpPr>
        <p:spPr>
          <a:xfrm>
            <a:off x="1451579" y="1853754"/>
            <a:ext cx="9603275" cy="3912046"/>
          </a:xfrm>
        </p:spPr>
        <p:txBody>
          <a:bodyPr>
            <a:normAutofit fontScale="92500"/>
          </a:bodyPr>
          <a:lstStyle/>
          <a:p>
            <a:r>
              <a:rPr lang="en-US" sz="2400" dirty="0"/>
              <a:t>Do not take notes or highlight as you read; this tends to break up your flow and diminish your understanding. So, read at least one complete paragraph or a short section before you stop to take notes and highlight.</a:t>
            </a:r>
          </a:p>
          <a:p>
            <a:r>
              <a:rPr lang="en-US" sz="2400" dirty="0"/>
              <a:t>Your first step after you read the paragraph is to highlight  a phrase or two that were the important parts that you'll need to know for future reference.  Don't pick just words (too little) or whole sentences (too much).  </a:t>
            </a:r>
          </a:p>
          <a:p>
            <a:r>
              <a:rPr lang="en-US" sz="2400" dirty="0"/>
              <a:t>  The idea is that you could re-read JUST the highlighted portion in a month and get the gist of the paragraph without having to re-read the whole paragraph.</a:t>
            </a:r>
          </a:p>
          <a:p>
            <a:pPr marL="0" indent="0">
              <a:buNone/>
            </a:pPr>
            <a:endParaRPr lang="en-US" dirty="0"/>
          </a:p>
        </p:txBody>
      </p:sp>
    </p:spTree>
    <p:extLst>
      <p:ext uri="{BB962C8B-B14F-4D97-AF65-F5344CB8AC3E}">
        <p14:creationId xmlns:p14="http://schemas.microsoft.com/office/powerpoint/2010/main" val="418484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6B3D0-0130-4638-AA24-386552269624}"/>
              </a:ext>
            </a:extLst>
          </p:cNvPr>
          <p:cNvSpPr>
            <a:spLocks noGrp="1"/>
          </p:cNvSpPr>
          <p:nvPr>
            <p:ph type="title"/>
          </p:nvPr>
        </p:nvSpPr>
        <p:spPr/>
        <p:txBody>
          <a:bodyPr>
            <a:normAutofit/>
          </a:bodyPr>
          <a:lstStyle/>
          <a:p>
            <a:r>
              <a:rPr lang="en-US" sz="4800" dirty="0"/>
              <a:t>Read Actively</a:t>
            </a:r>
          </a:p>
        </p:txBody>
      </p:sp>
      <p:sp>
        <p:nvSpPr>
          <p:cNvPr id="3" name="Content Placeholder 2">
            <a:extLst>
              <a:ext uri="{FF2B5EF4-FFF2-40B4-BE49-F238E27FC236}">
                <a16:creationId xmlns:a16="http://schemas.microsoft.com/office/drawing/2014/main" id="{328D6E33-E15F-4321-A087-789EBF65CD98}"/>
              </a:ext>
            </a:extLst>
          </p:cNvPr>
          <p:cNvSpPr>
            <a:spLocks noGrp="1"/>
          </p:cNvSpPr>
          <p:nvPr>
            <p:ph idx="1"/>
          </p:nvPr>
        </p:nvSpPr>
        <p:spPr/>
        <p:txBody>
          <a:bodyPr>
            <a:normAutofit lnSpcReduction="10000"/>
          </a:bodyPr>
          <a:lstStyle/>
          <a:p>
            <a:r>
              <a:rPr lang="en-US" sz="2400" dirty="0"/>
              <a:t>Now go to the margins (or your post-its) and start writing a question or two for the paragraph.    </a:t>
            </a:r>
          </a:p>
          <a:p>
            <a:pPr lvl="1"/>
            <a:r>
              <a:rPr lang="en-US" sz="2000" dirty="0"/>
              <a:t>When you get done with the entire ten page section, you will go back and try to answer these questions without looking at the book . </a:t>
            </a:r>
          </a:p>
          <a:p>
            <a:r>
              <a:rPr lang="en-US" sz="2400" dirty="0"/>
              <a:t>This is also a good time to make some notes for class.  Write down any observations or opinions you want to share with the class.  You may want to jot down page numbers and quotes that may be useful to discuss in class.</a:t>
            </a:r>
          </a:p>
          <a:p>
            <a:endParaRPr lang="en-US" dirty="0"/>
          </a:p>
        </p:txBody>
      </p:sp>
    </p:spTree>
    <p:extLst>
      <p:ext uri="{BB962C8B-B14F-4D97-AF65-F5344CB8AC3E}">
        <p14:creationId xmlns:p14="http://schemas.microsoft.com/office/powerpoint/2010/main" val="329424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91C6-24EC-4314-AFC0-6EF0603A2A4C}"/>
              </a:ext>
            </a:extLst>
          </p:cNvPr>
          <p:cNvSpPr>
            <a:spLocks noGrp="1"/>
          </p:cNvSpPr>
          <p:nvPr>
            <p:ph type="title"/>
          </p:nvPr>
        </p:nvSpPr>
        <p:spPr/>
        <p:txBody>
          <a:bodyPr>
            <a:normAutofit/>
          </a:bodyPr>
          <a:lstStyle/>
          <a:p>
            <a:r>
              <a:rPr lang="en-US" sz="4800" dirty="0"/>
              <a:t>Review</a:t>
            </a:r>
          </a:p>
        </p:txBody>
      </p:sp>
      <p:sp>
        <p:nvSpPr>
          <p:cNvPr id="3" name="Content Placeholder 2">
            <a:extLst>
              <a:ext uri="{FF2B5EF4-FFF2-40B4-BE49-F238E27FC236}">
                <a16:creationId xmlns:a16="http://schemas.microsoft.com/office/drawing/2014/main" id="{89F3971E-87F4-4335-8CF8-B7F6C522433A}"/>
              </a:ext>
            </a:extLst>
          </p:cNvPr>
          <p:cNvSpPr>
            <a:spLocks noGrp="1"/>
          </p:cNvSpPr>
          <p:nvPr>
            <p:ph idx="1"/>
          </p:nvPr>
        </p:nvSpPr>
        <p:spPr/>
        <p:txBody>
          <a:bodyPr>
            <a:normAutofit fontScale="92500"/>
          </a:bodyPr>
          <a:lstStyle/>
          <a:p>
            <a:r>
              <a:rPr lang="en-US" sz="2400" dirty="0"/>
              <a:t>At the end of the ten-page chunk, take a moment and think about the section you have read in its entirety.   Go to a clean sheet of paper or a  reading journal and jot down a summary of what you just read.  Then make some broad observations about how it connects to other things you knew or have read or any feelings you might have about what you've read.  </a:t>
            </a:r>
          </a:p>
          <a:p>
            <a:r>
              <a:rPr lang="en-US" sz="2400" dirty="0"/>
              <a:t>Go back and try to answer the questions in the margins. </a:t>
            </a:r>
          </a:p>
          <a:p>
            <a:r>
              <a:rPr lang="en-US" sz="2400" dirty="0"/>
              <a:t>Now start the whole thing over with the next 10-pages.</a:t>
            </a:r>
          </a:p>
        </p:txBody>
      </p:sp>
    </p:spTree>
    <p:extLst>
      <p:ext uri="{BB962C8B-B14F-4D97-AF65-F5344CB8AC3E}">
        <p14:creationId xmlns:p14="http://schemas.microsoft.com/office/powerpoint/2010/main" val="22427623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15</TotalTime>
  <Words>260</Words>
  <Application>Microsoft Office PowerPoint</Application>
  <PresentationFormat>Widescreen</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Reading a College textbook</vt:lpstr>
      <vt:lpstr>The problem</vt:lpstr>
      <vt:lpstr>The Basics</vt:lpstr>
      <vt:lpstr>The System</vt:lpstr>
      <vt:lpstr>Preview</vt:lpstr>
      <vt:lpstr>Preview</vt:lpstr>
      <vt:lpstr>Read Actively</vt:lpstr>
      <vt:lpstr>Read Actively</vt:lpstr>
      <vt:lpstr>Review</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a College textbook</dc:title>
  <dc:creator>King, W. Austin</dc:creator>
  <cp:lastModifiedBy>King, W. Austin</cp:lastModifiedBy>
  <cp:revision>2</cp:revision>
  <dcterms:created xsi:type="dcterms:W3CDTF">2018-08-14T13:25:30Z</dcterms:created>
  <dcterms:modified xsi:type="dcterms:W3CDTF">2018-08-14T13:41:08Z</dcterms:modified>
</cp:coreProperties>
</file>